
<file path=[Content_Types].xml><?xml version="1.0" encoding="utf-8"?>
<Types xmlns="http://schemas.openxmlformats.org/package/2006/content-types">
  <Default Extension="bin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26" d="100"/>
          <a:sy n="126" d="100"/>
        </p:scale>
        <p:origin x="-11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D0633-EF75-42DE-9B07-FC9E609C035F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7B278-C200-4971-834C-F755A21EF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367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92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0928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Notes/Handouts</a:t>
            </a:r>
          </a:p>
        </p:txBody>
      </p:sp>
      <p:sp>
        <p:nvSpPr>
          <p:cNvPr id="60928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FAD6CBF-3E77-47BA-8E4B-41D39D4B6B48}" type="datetime1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1/6/2012</a:t>
            </a:fld>
            <a:endParaRPr lang="en-US" smtClean="0"/>
          </a:p>
        </p:txBody>
      </p:sp>
      <p:sp>
        <p:nvSpPr>
          <p:cNvPr id="60928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NJ Training TY 2008</a:t>
            </a:r>
          </a:p>
        </p:txBody>
      </p:sp>
      <p:sp>
        <p:nvSpPr>
          <p:cNvPr id="60928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BA6A673-4754-4A2F-BB58-0B89B58AAEDA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84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8500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Notes/Handouts</a:t>
            </a:r>
          </a:p>
        </p:txBody>
      </p:sp>
      <p:sp>
        <p:nvSpPr>
          <p:cNvPr id="618501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28A7D72-5853-4A93-A128-256324833AC4}" type="datetime1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1/6/2012</a:t>
            </a:fld>
            <a:endParaRPr lang="en-US" smtClean="0"/>
          </a:p>
        </p:txBody>
      </p:sp>
      <p:sp>
        <p:nvSpPr>
          <p:cNvPr id="618502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NJ Training TY 2008</a:t>
            </a:r>
          </a:p>
        </p:txBody>
      </p:sp>
      <p:sp>
        <p:nvSpPr>
          <p:cNvPr id="618503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3168A9C-123C-44E8-A8D1-47447DED2DD8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Notes/Handouts</a:t>
            </a:r>
          </a:p>
        </p:txBody>
      </p:sp>
      <p:sp>
        <p:nvSpPr>
          <p:cNvPr id="619523" name="Date Placeholder 2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95ADD71-734B-4B41-88AD-F27DBF5800C9}" type="datetime1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1/6/2012</a:t>
            </a:fld>
            <a:endParaRPr lang="en-US" smtClean="0"/>
          </a:p>
        </p:txBody>
      </p:sp>
      <p:sp>
        <p:nvSpPr>
          <p:cNvPr id="619524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NJ Training TY 2008</a:t>
            </a:r>
          </a:p>
        </p:txBody>
      </p:sp>
      <p:sp>
        <p:nvSpPr>
          <p:cNvPr id="619525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89CC20D-9CAE-4695-B2C3-94133F64C599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mtClean="0"/>
          </a:p>
        </p:txBody>
      </p:sp>
      <p:sp>
        <p:nvSpPr>
          <p:cNvPr id="6195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95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05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0548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Notes/Handouts</a:t>
            </a:r>
          </a:p>
        </p:txBody>
      </p:sp>
      <p:sp>
        <p:nvSpPr>
          <p:cNvPr id="620549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1964CF4-81E9-41E4-BF19-E1671D9F823B}" type="datetime1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1/6/2012</a:t>
            </a:fld>
            <a:endParaRPr lang="en-US" smtClean="0"/>
          </a:p>
        </p:txBody>
      </p:sp>
      <p:sp>
        <p:nvSpPr>
          <p:cNvPr id="62055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NJ Training TY 2008</a:t>
            </a:r>
          </a:p>
        </p:txBody>
      </p:sp>
      <p:sp>
        <p:nvSpPr>
          <p:cNvPr id="62055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35480E6-86B7-43B1-BA64-01E59947D81E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Notes/Handouts</a:t>
            </a:r>
          </a:p>
        </p:txBody>
      </p:sp>
      <p:sp>
        <p:nvSpPr>
          <p:cNvPr id="621571" name="Date Placeholder 2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527B7F9-8A40-453D-AFC8-708C47C36B68}" type="datetime1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1/6/2012</a:t>
            </a:fld>
            <a:endParaRPr lang="en-US" smtClean="0"/>
          </a:p>
        </p:txBody>
      </p:sp>
      <p:sp>
        <p:nvSpPr>
          <p:cNvPr id="621572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NJ Training TY 2008</a:t>
            </a:r>
          </a:p>
        </p:txBody>
      </p:sp>
      <p:sp>
        <p:nvSpPr>
          <p:cNvPr id="621573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D06679C-E9C5-4DD3-92FD-DDC8C3826524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mtClean="0"/>
          </a:p>
        </p:txBody>
      </p:sp>
      <p:sp>
        <p:nvSpPr>
          <p:cNvPr id="62157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r" eaLnBrk="1" hangingPunct="1"/>
            <a:fld id="{B26F9F9E-D2F6-4DF7-AD53-D8004D7D4EB3}" type="slidenum">
              <a:rPr lang="en-US" sz="1200"/>
              <a:pPr algn="r" eaLnBrk="1" hangingPunct="1"/>
              <a:t>13</a:t>
            </a:fld>
            <a:endParaRPr lang="en-US" sz="1200"/>
          </a:p>
        </p:txBody>
      </p:sp>
      <p:sp>
        <p:nvSpPr>
          <p:cNvPr id="6215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15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On Taxwise, replicate the 1099R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Notes/Handouts</a:t>
            </a:r>
          </a:p>
        </p:txBody>
      </p:sp>
      <p:sp>
        <p:nvSpPr>
          <p:cNvPr id="622595" name="Date Placeholder 2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BCFAD71-C173-4C53-BC40-E139A0E55DFE}" type="datetime1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1/6/2012</a:t>
            </a:fld>
            <a:endParaRPr lang="en-US" smtClean="0"/>
          </a:p>
        </p:txBody>
      </p:sp>
      <p:sp>
        <p:nvSpPr>
          <p:cNvPr id="62259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NJ Training TY 2008</a:t>
            </a:r>
          </a:p>
        </p:txBody>
      </p:sp>
      <p:sp>
        <p:nvSpPr>
          <p:cNvPr id="62259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813D4E5-6A44-444E-8284-A39FC8CD85B2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mtClean="0"/>
          </a:p>
        </p:txBody>
      </p:sp>
      <p:sp>
        <p:nvSpPr>
          <p:cNvPr id="6225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r" eaLnBrk="1" hangingPunct="1"/>
            <a:fld id="{B1DD4400-5E2E-408D-B95B-36209CE50397}" type="slidenum">
              <a:rPr lang="en-US" sz="1200"/>
              <a:pPr algn="r" eaLnBrk="1" hangingPunct="1"/>
              <a:t>14</a:t>
            </a:fld>
            <a:endParaRPr lang="en-US" sz="1200"/>
          </a:p>
        </p:txBody>
      </p:sp>
      <p:sp>
        <p:nvSpPr>
          <p:cNvPr id="6225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26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Once lower portion of 1099-R is completed, do not go back to Line 2 and make an entry.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36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3620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Notes/Handouts</a:t>
            </a:r>
          </a:p>
        </p:txBody>
      </p:sp>
      <p:sp>
        <p:nvSpPr>
          <p:cNvPr id="623621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9046451-6FB1-4026-B1F6-B21DC164E212}" type="datetime1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1/6/2012</a:t>
            </a:fld>
            <a:endParaRPr lang="en-US" smtClean="0"/>
          </a:p>
        </p:txBody>
      </p:sp>
      <p:sp>
        <p:nvSpPr>
          <p:cNvPr id="623622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NJ Training TY 2008</a:t>
            </a:r>
          </a:p>
        </p:txBody>
      </p:sp>
      <p:sp>
        <p:nvSpPr>
          <p:cNvPr id="623623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4801E9F-4A08-467D-B53A-81771FED740A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464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Notes/Handouts</a:t>
            </a:r>
          </a:p>
        </p:txBody>
      </p:sp>
      <p:sp>
        <p:nvSpPr>
          <p:cNvPr id="62464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38626EC-628A-4497-BBCA-5DE9D93F3F68}" type="datetime1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1/6/2012</a:t>
            </a:fld>
            <a:endParaRPr lang="en-US" smtClean="0"/>
          </a:p>
        </p:txBody>
      </p:sp>
      <p:sp>
        <p:nvSpPr>
          <p:cNvPr id="62464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NJ Training TY 2008</a:t>
            </a:r>
          </a:p>
        </p:txBody>
      </p:sp>
      <p:sp>
        <p:nvSpPr>
          <p:cNvPr id="62464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500AF07-7C3A-411A-B925-5B0A390F9B4E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Notes/Handouts</a:t>
            </a:r>
          </a:p>
        </p:txBody>
      </p:sp>
      <p:sp>
        <p:nvSpPr>
          <p:cNvPr id="625667" name="Date Placeholder 2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D984A8A-FE96-4882-AFD5-FE8DEDC4D839}" type="datetime1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1/6/2012</a:t>
            </a:fld>
            <a:endParaRPr lang="en-US" smtClean="0"/>
          </a:p>
        </p:txBody>
      </p:sp>
      <p:sp>
        <p:nvSpPr>
          <p:cNvPr id="625668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NJ Training TY 2008</a:t>
            </a:r>
          </a:p>
        </p:txBody>
      </p:sp>
      <p:sp>
        <p:nvSpPr>
          <p:cNvPr id="625669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6AC5707-FA6C-4B33-99BE-031B154DF937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mtClean="0"/>
          </a:p>
        </p:txBody>
      </p:sp>
      <p:sp>
        <p:nvSpPr>
          <p:cNvPr id="6256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r" eaLnBrk="1" hangingPunct="1"/>
            <a:fld id="{EF19D511-A2B3-4B32-9945-89208BD8AD51}" type="slidenum">
              <a:rPr lang="en-US" sz="1200"/>
              <a:pPr algn="r" eaLnBrk="1" hangingPunct="1"/>
              <a:t>18</a:t>
            </a:fld>
            <a:endParaRPr lang="en-US" sz="1200"/>
          </a:p>
        </p:txBody>
      </p:sp>
      <p:sp>
        <p:nvSpPr>
          <p:cNvPr id="6256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56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800" smtClean="0"/>
              <a:t>8606 – competed and attached to return if TP received distribution from traditional IRA and has ever made a nondeductible contribution to any traditional IRAs.</a:t>
            </a:r>
          </a:p>
          <a:p>
            <a:pPr eaLnBrk="1" hangingPunct="1">
              <a:spcBef>
                <a:spcPct val="0"/>
              </a:spcBef>
            </a:pPr>
            <a:r>
              <a:rPr lang="en-US" sz="1800" smtClean="0"/>
              <a:t>TP cannot withdraw only nondeductible contributions.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0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Notes/Handouts</a:t>
            </a:r>
          </a:p>
        </p:txBody>
      </p:sp>
      <p:sp>
        <p:nvSpPr>
          <p:cNvPr id="626691" name="Date Placeholder 2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F87C4A3-DB3C-40BF-90A4-7D580D738266}" type="datetime1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1/6/2012</a:t>
            </a:fld>
            <a:endParaRPr lang="en-US" smtClean="0"/>
          </a:p>
        </p:txBody>
      </p:sp>
      <p:sp>
        <p:nvSpPr>
          <p:cNvPr id="626692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NJ Training TY 2008</a:t>
            </a:r>
          </a:p>
        </p:txBody>
      </p:sp>
      <p:sp>
        <p:nvSpPr>
          <p:cNvPr id="626693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C36D97E-8FC8-4A52-A235-39804DA53C23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mtClean="0"/>
          </a:p>
        </p:txBody>
      </p:sp>
      <p:sp>
        <p:nvSpPr>
          <p:cNvPr id="6266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r" eaLnBrk="1" hangingPunct="1"/>
            <a:fld id="{2EA1C5A0-0A7C-41ED-84C4-8E61732F17C5}" type="slidenum">
              <a:rPr lang="en-US" sz="1200"/>
              <a:pPr algn="r" eaLnBrk="1" hangingPunct="1"/>
              <a:t>19</a:t>
            </a:fld>
            <a:endParaRPr lang="en-US" sz="1200"/>
          </a:p>
        </p:txBody>
      </p:sp>
      <p:sp>
        <p:nvSpPr>
          <p:cNvPr id="6266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66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800" smtClean="0"/>
              <a:t>8606 – competed and attached to return if TP received distribution from traditional IRA and has ever made a nondeductible contribution to any traditional IRAs.</a:t>
            </a:r>
          </a:p>
          <a:p>
            <a:pPr eaLnBrk="1" hangingPunct="1">
              <a:spcBef>
                <a:spcPct val="0"/>
              </a:spcBef>
            </a:pPr>
            <a:r>
              <a:rPr lang="en-US" sz="1800" smtClean="0"/>
              <a:t>TP cannot withdraw only nondeductible contributions.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7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771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r" eaLnBrk="1" hangingPunct="1"/>
            <a:fld id="{E7BD60FD-1E18-4422-A66A-B054A0A071FD}" type="slidenum">
              <a:rPr lang="en-US" sz="1200">
                <a:latin typeface="Arial" charset="0"/>
              </a:rPr>
              <a:pPr algn="r" eaLnBrk="1" hangingPunct="1"/>
              <a:t>20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03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0308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Notes/Handouts</a:t>
            </a:r>
          </a:p>
        </p:txBody>
      </p:sp>
      <p:sp>
        <p:nvSpPr>
          <p:cNvPr id="610309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6E3D16E-60EC-4E7C-ACFD-5F0B25C30436}" type="datetime1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1/6/2012</a:t>
            </a:fld>
            <a:endParaRPr lang="en-US" smtClean="0"/>
          </a:p>
        </p:txBody>
      </p:sp>
      <p:sp>
        <p:nvSpPr>
          <p:cNvPr id="61031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NJ Training TY 2008</a:t>
            </a:r>
          </a:p>
        </p:txBody>
      </p:sp>
      <p:sp>
        <p:nvSpPr>
          <p:cNvPr id="61031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D0636C4-E0B3-4F5D-B941-DAD6AE962C81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8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28740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Notes/Handouts</a:t>
            </a:r>
          </a:p>
        </p:txBody>
      </p:sp>
      <p:sp>
        <p:nvSpPr>
          <p:cNvPr id="628741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15791AA-3BD2-449E-A692-2C73C61A443C}" type="datetime1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1/6/2012</a:t>
            </a:fld>
            <a:endParaRPr lang="en-US" smtClean="0"/>
          </a:p>
        </p:txBody>
      </p:sp>
      <p:sp>
        <p:nvSpPr>
          <p:cNvPr id="628742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NJ Training TY 2008</a:t>
            </a:r>
          </a:p>
        </p:txBody>
      </p:sp>
      <p:sp>
        <p:nvSpPr>
          <p:cNvPr id="628743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33BCE4A-B9BB-4E24-B072-E4B4BECF607E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Notes/Handouts</a:t>
            </a:r>
          </a:p>
        </p:txBody>
      </p:sp>
      <p:sp>
        <p:nvSpPr>
          <p:cNvPr id="629763" name="Date Placeholder 2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F68E210-6F81-4AD1-AE28-C9CF304F7BFA}" type="datetime1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1/6/2012</a:t>
            </a:fld>
            <a:endParaRPr lang="en-US" smtClean="0"/>
          </a:p>
        </p:txBody>
      </p:sp>
      <p:sp>
        <p:nvSpPr>
          <p:cNvPr id="629764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NJ Training TY 2008</a:t>
            </a:r>
          </a:p>
        </p:txBody>
      </p:sp>
      <p:sp>
        <p:nvSpPr>
          <p:cNvPr id="629765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F7D6A24-63F4-49EB-AAF7-95A29A37B563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mtClean="0"/>
          </a:p>
        </p:txBody>
      </p:sp>
      <p:sp>
        <p:nvSpPr>
          <p:cNvPr id="6297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r" eaLnBrk="1" hangingPunct="1"/>
            <a:fld id="{3932C635-A329-442F-A39D-E508A28EFCFD}" type="slidenum">
              <a:rPr lang="en-US" sz="1200"/>
              <a:pPr algn="r" eaLnBrk="1" hangingPunct="1"/>
              <a:t>22</a:t>
            </a:fld>
            <a:endParaRPr lang="en-US" sz="1200"/>
          </a:p>
        </p:txBody>
      </p:sp>
      <p:sp>
        <p:nvSpPr>
          <p:cNvPr id="6297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97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800" smtClean="0"/>
              <a:t>8606 – competed and attached to return if TP received distribution from traditional IRA and has ever made a nondeductible contribution to any traditional IRAs.</a:t>
            </a:r>
          </a:p>
          <a:p>
            <a:pPr eaLnBrk="1" hangingPunct="1">
              <a:spcBef>
                <a:spcPct val="0"/>
              </a:spcBef>
            </a:pPr>
            <a:r>
              <a:rPr lang="en-US" sz="1800" smtClean="0"/>
              <a:t>TP cannot withdraw only nondeductible contributions.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0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30788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Notes/Handouts</a:t>
            </a:r>
          </a:p>
        </p:txBody>
      </p:sp>
      <p:sp>
        <p:nvSpPr>
          <p:cNvPr id="630789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B5676AC-9730-4F32-8519-1A1A47598BA0}" type="datetime1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1/6/2012</a:t>
            </a:fld>
            <a:endParaRPr lang="en-US" smtClean="0"/>
          </a:p>
        </p:txBody>
      </p:sp>
      <p:sp>
        <p:nvSpPr>
          <p:cNvPr id="63079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NJ Training TY 2008</a:t>
            </a:r>
          </a:p>
        </p:txBody>
      </p:sp>
      <p:sp>
        <p:nvSpPr>
          <p:cNvPr id="63079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F624196-BC13-4A89-AB1B-7CFC0B168D0A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Header Placeholder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Notes/Handouts</a:t>
            </a:r>
          </a:p>
        </p:txBody>
      </p:sp>
      <p:sp>
        <p:nvSpPr>
          <p:cNvPr id="631811" name="Date Placeholder 2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9011E08-8391-4750-B649-777B88468BEC}" type="datetime1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1/6/2012</a:t>
            </a:fld>
            <a:endParaRPr lang="en-US" smtClean="0"/>
          </a:p>
        </p:txBody>
      </p:sp>
      <p:sp>
        <p:nvSpPr>
          <p:cNvPr id="631812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NJ Training TY 2008</a:t>
            </a:r>
          </a:p>
        </p:txBody>
      </p:sp>
      <p:sp>
        <p:nvSpPr>
          <p:cNvPr id="631813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0A2E9C9-0FCE-4C30-86E0-4A294EE07705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mtClean="0"/>
          </a:p>
        </p:txBody>
      </p:sp>
      <p:sp>
        <p:nvSpPr>
          <p:cNvPr id="6318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r" eaLnBrk="1" hangingPunct="1"/>
            <a:fld id="{95D7A624-65E6-438C-B7B5-F18DE19D0EA7}" type="slidenum">
              <a:rPr lang="en-US" sz="1200"/>
              <a:pPr algn="r" eaLnBrk="1" hangingPunct="1"/>
              <a:t>25</a:t>
            </a:fld>
            <a:endParaRPr lang="en-US" sz="1200"/>
          </a:p>
        </p:txBody>
      </p:sp>
      <p:sp>
        <p:nvSpPr>
          <p:cNvPr id="6318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18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z="1800" smtClean="0"/>
              <a:t>8606 – competed and attached to return if TP received distribution from traditional IRA and has ever made a nondeductible contribution to any traditional IRAs.</a:t>
            </a:r>
          </a:p>
          <a:p>
            <a:pPr eaLnBrk="1" hangingPunct="1">
              <a:spcBef>
                <a:spcPct val="0"/>
              </a:spcBef>
            </a:pPr>
            <a:r>
              <a:rPr lang="en-US" sz="1800" smtClean="0"/>
              <a:t>TP cannot withdraw only nondeductible contributions.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1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1332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Notes/Handouts</a:t>
            </a:r>
          </a:p>
        </p:txBody>
      </p:sp>
      <p:sp>
        <p:nvSpPr>
          <p:cNvPr id="611333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4787BF5-5C47-4858-A11E-C542139919F6}" type="datetime1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1/6/2012</a:t>
            </a:fld>
            <a:endParaRPr lang="en-US" smtClean="0"/>
          </a:p>
        </p:txBody>
      </p:sp>
      <p:sp>
        <p:nvSpPr>
          <p:cNvPr id="611334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NJ Training TY 2008</a:t>
            </a:r>
          </a:p>
        </p:txBody>
      </p:sp>
      <p:sp>
        <p:nvSpPr>
          <p:cNvPr id="611335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23B1514-A99D-4B1B-8B3D-147A0D65F6F3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2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2356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Notes/Handouts</a:t>
            </a:r>
          </a:p>
        </p:txBody>
      </p:sp>
      <p:sp>
        <p:nvSpPr>
          <p:cNvPr id="612357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5CEF964-E510-41BB-BAF9-617A397C4F51}" type="datetime1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1/6/2012</a:t>
            </a:fld>
            <a:endParaRPr lang="en-US" smtClean="0"/>
          </a:p>
        </p:txBody>
      </p:sp>
      <p:sp>
        <p:nvSpPr>
          <p:cNvPr id="612358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NJ Training TY 2008</a:t>
            </a:r>
          </a:p>
        </p:txBody>
      </p:sp>
      <p:sp>
        <p:nvSpPr>
          <p:cNvPr id="612359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4D7B0B6F-5FA5-4323-8434-BA500F025825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33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3380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Notes/Handouts</a:t>
            </a:r>
          </a:p>
        </p:txBody>
      </p:sp>
      <p:sp>
        <p:nvSpPr>
          <p:cNvPr id="613381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A951CEC-47FE-4665-9290-5D01373B674C}" type="datetime1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1/6/2012</a:t>
            </a:fld>
            <a:endParaRPr lang="en-US" smtClean="0"/>
          </a:p>
        </p:txBody>
      </p:sp>
      <p:sp>
        <p:nvSpPr>
          <p:cNvPr id="613382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NJ Training TY 2008</a:t>
            </a:r>
          </a:p>
        </p:txBody>
      </p:sp>
      <p:sp>
        <p:nvSpPr>
          <p:cNvPr id="613383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71014301-BDC2-4448-A966-57A024FFB0FB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4404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Notes/Handouts</a:t>
            </a:r>
          </a:p>
        </p:txBody>
      </p:sp>
      <p:sp>
        <p:nvSpPr>
          <p:cNvPr id="614405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E15D482-5A9E-474D-B50D-E5AE1310A4AE}" type="datetime1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1/6/2012</a:t>
            </a:fld>
            <a:endParaRPr lang="en-US" smtClean="0"/>
          </a:p>
        </p:txBody>
      </p:sp>
      <p:sp>
        <p:nvSpPr>
          <p:cNvPr id="614406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NJ Training TY 2008</a:t>
            </a:r>
          </a:p>
        </p:txBody>
      </p:sp>
      <p:sp>
        <p:nvSpPr>
          <p:cNvPr id="614407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E73FF63-53EC-4A33-8802-773AE3F27413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54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5428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Notes/Handouts</a:t>
            </a:r>
          </a:p>
        </p:txBody>
      </p:sp>
      <p:sp>
        <p:nvSpPr>
          <p:cNvPr id="615429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E753CC5-5B28-4CC5-8B9C-00BDA0BDCEDA}" type="datetime1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1/6/2012</a:t>
            </a:fld>
            <a:endParaRPr lang="en-US" smtClean="0"/>
          </a:p>
        </p:txBody>
      </p:sp>
      <p:sp>
        <p:nvSpPr>
          <p:cNvPr id="615430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NJ Training TY 2008</a:t>
            </a:r>
          </a:p>
        </p:txBody>
      </p:sp>
      <p:sp>
        <p:nvSpPr>
          <p:cNvPr id="615431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25F1D96-C8A6-417F-BC77-7EEA5BF1B6EF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64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6452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Notes/Handouts</a:t>
            </a:r>
          </a:p>
        </p:txBody>
      </p:sp>
      <p:sp>
        <p:nvSpPr>
          <p:cNvPr id="616453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D6C93E6-7F98-44EA-BD4D-5BD7647F1ACA}" type="datetime1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1/6/2012</a:t>
            </a:fld>
            <a:endParaRPr lang="en-US" smtClean="0"/>
          </a:p>
        </p:txBody>
      </p:sp>
      <p:sp>
        <p:nvSpPr>
          <p:cNvPr id="616454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NJ Training TY 2008</a:t>
            </a:r>
          </a:p>
        </p:txBody>
      </p:sp>
      <p:sp>
        <p:nvSpPr>
          <p:cNvPr id="616455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21E28A3-41F3-4480-A4D2-F07AFDD00C1B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74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617476" name="Header Placeholder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Notes/Handouts</a:t>
            </a:r>
          </a:p>
        </p:txBody>
      </p:sp>
      <p:sp>
        <p:nvSpPr>
          <p:cNvPr id="617477" name="Date Placeholder 4"/>
          <p:cNvSpPr>
            <a:spLocks noGrp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22BC6D7-DDDE-40C2-A59D-B1B4B481F1CD}" type="datetime1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1/6/2012</a:t>
            </a:fld>
            <a:endParaRPr lang="en-US" smtClean="0"/>
          </a:p>
        </p:txBody>
      </p:sp>
      <p:sp>
        <p:nvSpPr>
          <p:cNvPr id="617478" name="Footer Placeholder 5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NJ Training TY 2008</a:t>
            </a:r>
          </a:p>
        </p:txBody>
      </p:sp>
      <p:sp>
        <p:nvSpPr>
          <p:cNvPr id="617479" name="Slide Number Placeholder 6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C90ADE9-4D11-41E8-967A-36198F38513F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Calibri" pitchFamily="34" charset="0"/>
                <a:ea typeface="ＭＳ Ｐゴシック" pitchFamily="-65" charset="-128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5"/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latin typeface="Calibri" pitchFamily="34" charset="0"/>
                  <a:ea typeface="ＭＳ Ｐゴシック" pitchFamily="-65" charset="-128"/>
                </a:endParaRPr>
              </a:p>
            </p:txBody>
          </p:sp>
          <p:sp>
            <p:nvSpPr>
              <p:cNvPr id="11" name="Rectangle 6"/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latin typeface="Calibri" pitchFamily="34" charset="0"/>
                  <a:ea typeface="ＭＳ Ｐゴシック" pitchFamily="-65" charset="-128"/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+mn-ea"/>
                </a:endParaRPr>
              </a:p>
            </p:txBody>
          </p:sp>
        </p:grpSp>
        <p:grpSp>
          <p:nvGrpSpPr>
            <p:cNvPr id="7" name="Group 8"/>
            <p:cNvGrpSpPr>
              <a:grpSpLocks/>
            </p:cNvGrpSpPr>
            <p:nvPr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latin typeface="Calibri" pitchFamily="34" charset="0"/>
                  <a:ea typeface="ＭＳ Ｐゴシック" pitchFamily="-65" charset="-128"/>
                </a:endParaRPr>
              </a:p>
            </p:txBody>
          </p:sp>
          <p:sp>
            <p:nvSpPr>
              <p:cNvPr id="9" name="Line 10"/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+mn-ea"/>
                </a:endParaRPr>
              </a:p>
            </p:txBody>
          </p:sp>
        </p:grpSp>
      </p:grpSp>
      <p:sp>
        <p:nvSpPr>
          <p:cNvPr id="1122315" name="Rectangle 7"/>
          <p:cNvSpPr>
            <a:spLocks noGrp="1" noChangeArrowheads="1"/>
          </p:cNvSpPr>
          <p:nvPr>
            <p:ph type="ctrTitle"/>
          </p:nvPr>
        </p:nvSpPr>
        <p:spPr>
          <a:xfrm>
            <a:off x="9906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2231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143000" y="3810000"/>
            <a:ext cx="7467600" cy="1981200"/>
          </a:xfrm>
        </p:spPr>
        <p:txBody>
          <a:bodyPr/>
          <a:lstStyle>
            <a:lvl1pPr marL="0" indent="0" algn="ctr">
              <a:buFont typeface="Wingdings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3" name="Rectangle 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B306CE84-D203-4244-B031-3E0DE7D0EB70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14" name="Rectangle 1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32067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5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400800"/>
            <a:ext cx="2133600" cy="320675"/>
          </a:xfrm>
        </p:spPr>
        <p:txBody>
          <a:bodyPr/>
          <a:lstStyle>
            <a:lvl1pPr>
              <a:defRPr/>
            </a:lvl1pPr>
          </a:lstStyle>
          <a:p>
            <a:fld id="{136B8C16-4A35-42D8-A935-60EACD99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051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06CE84-D203-4244-B031-3E0DE7D0EB70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6B8C16-4A35-42D8-A935-60EACD99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77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60467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60467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06CE84-D203-4244-B031-3E0DE7D0EB70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6B8C16-4A35-42D8-A935-60EACD99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1034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4038600"/>
            <a:ext cx="7772400" cy="228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06CE84-D203-4244-B031-3E0DE7D0EB70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6B8C16-4A35-42D8-A935-60EACD99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994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600200"/>
            <a:ext cx="7772400" cy="4724400"/>
          </a:xfrm>
        </p:spPr>
        <p:txBody>
          <a:bodyPr>
            <a:normAutofit/>
          </a:bodyPr>
          <a:lstStyle/>
          <a:p>
            <a:pPr lvl="0"/>
            <a:r>
              <a:rPr lang="en-US" noProof="0" smtClean="0"/>
              <a:t>Click icon to add table</a:t>
            </a:r>
            <a:endParaRPr lang="en-US" noProof="0" smtClean="0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06CE84-D203-4244-B031-3E0DE7D0EB70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6B8C16-4A35-42D8-A935-60EACD99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44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06CE84-D203-4244-B031-3E0DE7D0EB70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6B8C16-4A35-42D8-A935-60EACD99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585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06CE84-D203-4244-B031-3E0DE7D0EB70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6B8C16-4A35-42D8-A935-60EACD99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3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06CE84-D203-4244-B031-3E0DE7D0EB70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6B8C16-4A35-42D8-A935-60EACD99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420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06CE84-D203-4244-B031-3E0DE7D0EB70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6B8C16-4A35-42D8-A935-60EACD99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30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06CE84-D203-4244-B031-3E0DE7D0EB70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6B8C16-4A35-42D8-A935-60EACD99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58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06CE84-D203-4244-B031-3E0DE7D0EB70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6B8C16-4A35-42D8-A935-60EACD99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47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06CE84-D203-4244-B031-3E0DE7D0EB70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6B8C16-4A35-42D8-A935-60EACD99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09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06CE84-D203-4244-B031-3E0DE7D0EB70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6B8C16-4A35-42D8-A935-60EACD99D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97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25805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2400">
                <a:latin typeface="Calibri" pitchFamily="34" charset="0"/>
                <a:ea typeface="ＭＳ Ｐゴシック" pitchFamily="-65" charset="-128"/>
              </a:endParaRPr>
            </a:p>
          </p:txBody>
        </p:sp>
        <p:grpSp>
          <p:nvGrpSpPr>
            <p:cNvPr id="1034" name="Group 4"/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258053" name="Rectangle 5"/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en-US" sz="2400">
                  <a:latin typeface="Calibri" pitchFamily="34" charset="0"/>
                  <a:ea typeface="ＭＳ Ｐゴシック" pitchFamily="-65" charset="-128"/>
                </a:endParaRPr>
              </a:p>
            </p:txBody>
          </p:sp>
          <p:sp>
            <p:nvSpPr>
              <p:cNvPr id="258054" name="Line 6"/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>
                  <a:defRPr/>
                </a:pPr>
                <a:endParaRPr lang="en-US">
                  <a:ea typeface="+mn-ea"/>
                </a:endParaRPr>
              </a:p>
            </p:txBody>
          </p:sp>
        </p:grpSp>
      </p:grpSp>
      <p:sp>
        <p:nvSpPr>
          <p:cNvPr id="10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25805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403975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000">
                <a:latin typeface="Calibri" pitchFamily="34" charset="0"/>
                <a:ea typeface="ＭＳ Ｐゴシック" pitchFamily="-65" charset="-128"/>
              </a:defRPr>
            </a:lvl1pPr>
          </a:lstStyle>
          <a:p>
            <a:fld id="{B306CE84-D203-4244-B031-3E0DE7D0EB70}" type="datetimeFigureOut">
              <a:rPr lang="en-US" smtClean="0"/>
              <a:t>1/6/2012</a:t>
            </a:fld>
            <a:endParaRPr lang="en-US"/>
          </a:p>
        </p:txBody>
      </p:sp>
      <p:sp>
        <p:nvSpPr>
          <p:cNvPr id="25805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400800"/>
            <a:ext cx="2971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Calibri" pitchFamily="34" charset="0"/>
                <a:ea typeface="ＭＳ Ｐゴシック" pitchFamily="-65" charset="-128"/>
              </a:defRPr>
            </a:lvl1pPr>
          </a:lstStyle>
          <a:p>
            <a:endParaRPr lang="en-US"/>
          </a:p>
        </p:txBody>
      </p:sp>
      <p:sp>
        <p:nvSpPr>
          <p:cNvPr id="25805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alibri" pitchFamily="34" charset="0"/>
                <a:ea typeface="ＭＳ Ｐゴシック" pitchFamily="-65" charset="-128"/>
              </a:defRPr>
            </a:lvl1pPr>
          </a:lstStyle>
          <a:p>
            <a:fld id="{136B8C16-4A35-42D8-A935-60EACD99D15B}" type="slidenum">
              <a:rPr lang="en-US" smtClean="0"/>
              <a:t>‹#›</a:t>
            </a:fld>
            <a:endParaRPr lang="en-US"/>
          </a:p>
        </p:txBody>
      </p:sp>
      <p:sp>
        <p:nvSpPr>
          <p:cNvPr id="258060" name="Line 12"/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200" b="1">
          <a:solidFill>
            <a:schemeClr val="tx2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bin"/><Relationship Id="rId5" Type="http://schemas.openxmlformats.org/officeDocument/2006/relationships/image" Target="../media/image2.pn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bin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bin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audio13.bin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bin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audio" Target="../media/audio7.bin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bin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bin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Retirement Income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mtClean="0"/>
              <a:t> Form 1040  Lines 15-16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Pub 4012  Tab 2</a:t>
            </a:r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Pub 17 Chapters 10, 17</a:t>
            </a:r>
          </a:p>
        </p:txBody>
      </p:sp>
      <p:pic>
        <p:nvPicPr>
          <p:cNvPr id="193540" name="Picture 4" descr="BS01598_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48200"/>
            <a:ext cx="21336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1609" name="~PP22180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892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2" name="Text Box 5"/>
          <p:cNvSpPr txBox="1">
            <a:spLocks noChangeArrowheads="1"/>
          </p:cNvSpPr>
          <p:nvPr/>
        </p:nvSpPr>
        <p:spPr bwMode="auto">
          <a:xfrm>
            <a:off x="2971800" y="152400"/>
            <a:ext cx="5867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algn="r"/>
            <a:r>
              <a:rPr lang="en-US" sz="1400" dirty="0"/>
              <a:t>4491-11 Income - Retirement Income v11.0 </a:t>
            </a:r>
            <a:r>
              <a:rPr lang="en-US" sz="1400" dirty="0" smtClean="0"/>
              <a:t>VO.pptx</a:t>
            </a:r>
            <a:endParaRPr lang="en-US" sz="1400" dirty="0"/>
          </a:p>
        </p:txBody>
      </p:sp>
      <p:sp>
        <p:nvSpPr>
          <p:cNvPr id="193543" name="Date Placeholder 7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193544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912C0BE-6D44-45BD-B3AA-3269A6E8F4ED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mtClean="0"/>
          </a:p>
        </p:txBody>
      </p:sp>
      <p:sp>
        <p:nvSpPr>
          <p:cNvPr id="193545" name="Footer Placeholder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154768"/>
      </p:ext>
    </p:ext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16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160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smtClean="0"/>
              <a:t>Partially Taxable Distribution</a:t>
            </a:r>
            <a:br>
              <a:rPr lang="en-US" sz="3800" smtClean="0"/>
            </a:br>
            <a:r>
              <a:rPr lang="en-US" sz="3800" smtClean="0"/>
              <a:t>Simplified Rule</a:t>
            </a:r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Used to determine non-taxable portion of pension – Employee after tax contribution divided by total number of expected payments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Compute on Tax Wise 1099-R Exclusion Worksheet/Simplified General Rule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TP needs to know: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Annuity starting date and TP contribution to Plan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Prior year cumulative tax free amount if annuity started after 1986. If not available, assume $0.00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Pre-1987 starting date - tax exclusion can exceed cost and is available each year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Post 1987 starting date- tax exclusion is limited to cost</a:t>
            </a:r>
          </a:p>
        </p:txBody>
      </p:sp>
      <p:pic>
        <p:nvPicPr>
          <p:cNvPr id="288775" name="~PP3228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12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7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2027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73BEA5A-4058-4585-8B7E-3E4DBC46F8B6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mtClean="0"/>
          </a:p>
        </p:txBody>
      </p:sp>
      <p:sp>
        <p:nvSpPr>
          <p:cNvPr id="202759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4021"/>
      </p:ext>
    </p:extLst>
  </p:cSld>
  <p:clrMapOvr>
    <a:masterClrMapping/>
  </p:clrMapOvr>
  <p:transition advTm="1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87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877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Pension Distribution</a:t>
            </a:r>
            <a:br>
              <a:rPr lang="en-US" smtClean="0"/>
            </a:br>
            <a:r>
              <a:rPr lang="en-US" smtClean="0"/>
              <a:t>Special Case</a:t>
            </a:r>
          </a:p>
        </p:txBody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Taxpayer dies while still employed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Spouse survives –receives survivor benefits from pension of deceased TP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Must use spouse date of birth and date when spouse started receiving benefit in Simplified Method</a:t>
            </a:r>
          </a:p>
        </p:txBody>
      </p:sp>
      <p:pic>
        <p:nvPicPr>
          <p:cNvPr id="289799" name="~PP2228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06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1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20378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57BBA2B-C62E-4DE3-A6DA-A011656A04D6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mtClean="0"/>
          </a:p>
        </p:txBody>
      </p:sp>
      <p:sp>
        <p:nvSpPr>
          <p:cNvPr id="203783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04486"/>
      </p:ext>
    </p:extLst>
  </p:cSld>
  <p:clrMapOvr>
    <a:masterClrMapping/>
  </p:clrMapOvr>
  <p:transition advTm="2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97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979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Problem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George age 65 started receiving pension income on January 1, 2011. His wife is 66.</a:t>
            </a:r>
          </a:p>
          <a:p>
            <a:pPr lvl="1" eaLnBrk="1" hangingPunct="1"/>
            <a:r>
              <a:rPr lang="en-US" smtClean="0"/>
              <a:t>He contributed $26,000 to a qualified plan.</a:t>
            </a:r>
          </a:p>
          <a:p>
            <a:pPr lvl="1" eaLnBrk="1" hangingPunct="1"/>
            <a:r>
              <a:rPr lang="en-US" smtClean="0"/>
              <a:t>He received monthly pension of $1,000. </a:t>
            </a:r>
          </a:p>
          <a:p>
            <a:pPr lvl="1" eaLnBrk="1" hangingPunct="1"/>
            <a:r>
              <a:rPr lang="en-US" smtClean="0"/>
              <a:t>It is a joint and survivor annuity</a:t>
            </a:r>
          </a:p>
          <a:p>
            <a:pPr lvl="1" eaLnBrk="1" hangingPunct="1"/>
            <a:endParaRPr lang="en-US" smtClean="0"/>
          </a:p>
          <a:p>
            <a:pPr eaLnBrk="1" hangingPunct="1"/>
            <a:r>
              <a:rPr lang="en-US" smtClean="0"/>
              <a:t>See following slides for how to complete the Simplified Method worksheet to determine George’s taxable amount.</a:t>
            </a:r>
          </a:p>
        </p:txBody>
      </p:sp>
      <p:sp>
        <p:nvSpPr>
          <p:cNvPr id="204804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20480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185DE7F-01DD-4154-A871-CF7D9808D9D3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mtClean="0"/>
          </a:p>
        </p:txBody>
      </p:sp>
      <p:sp>
        <p:nvSpPr>
          <p:cNvPr id="204806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  <p:pic>
        <p:nvPicPr>
          <p:cNvPr id="8" name="~PP22305.WAV">
            <a:hlinkClick r:id="" action="ppaction://media"/>
          </p:cNvPr>
          <p:cNvPicPr>
            <a:picLocks noRot="1" noChangeAspect="1"/>
          </p:cNvPicPr>
          <p:nvPr>
            <a:wavAudioFile r:embed="rId1" name="~PP220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278388"/>
      </p:ext>
    </p:extLst>
  </p:cSld>
  <p:clrMapOvr>
    <a:masterClrMapping/>
  </p:clrMapOvr>
  <p:transition advTm="599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1099R: TaxWise Computation</a:t>
            </a:r>
          </a:p>
        </p:txBody>
      </p:sp>
      <p:pic>
        <p:nvPicPr>
          <p:cNvPr id="205827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68388"/>
            <a:ext cx="9144000" cy="5027612"/>
          </a:xfrm>
        </p:spPr>
      </p:pic>
      <p:sp>
        <p:nvSpPr>
          <p:cNvPr id="205828" name="Line 6"/>
          <p:cNvSpPr>
            <a:spLocks noChangeShapeType="1"/>
          </p:cNvSpPr>
          <p:nvPr/>
        </p:nvSpPr>
        <p:spPr bwMode="auto">
          <a:xfrm>
            <a:off x="3727450" y="1852613"/>
            <a:ext cx="1149350" cy="233362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29" name="Line 7"/>
          <p:cNvSpPr>
            <a:spLocks noChangeShapeType="1"/>
          </p:cNvSpPr>
          <p:nvPr/>
        </p:nvSpPr>
        <p:spPr bwMode="auto">
          <a:xfrm>
            <a:off x="8697913" y="1055688"/>
            <a:ext cx="0" cy="914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30" name="Line 8"/>
          <p:cNvSpPr>
            <a:spLocks noChangeShapeType="1"/>
          </p:cNvSpPr>
          <p:nvPr/>
        </p:nvSpPr>
        <p:spPr bwMode="auto">
          <a:xfrm>
            <a:off x="3892550" y="4384675"/>
            <a:ext cx="960438" cy="2111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831" name="Line 9"/>
          <p:cNvSpPr>
            <a:spLocks noChangeShapeType="1"/>
          </p:cNvSpPr>
          <p:nvPr/>
        </p:nvSpPr>
        <p:spPr bwMode="auto">
          <a:xfrm flipV="1">
            <a:off x="5978525" y="5908675"/>
            <a:ext cx="1079500" cy="3984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92876" name="~PP32305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~PP3610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33" name="Date Placeholder 8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205834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08F0A80E-271D-4D25-B212-70507A3EC3F7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mtClean="0"/>
          </a:p>
        </p:txBody>
      </p:sp>
      <p:sp>
        <p:nvSpPr>
          <p:cNvPr id="205835" name="Footer Placeholder 10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843589"/>
      </p:ext>
    </p:extLst>
  </p:cSld>
  <p:clrMapOvr>
    <a:masterClrMapping/>
  </p:clrMapOvr>
  <p:transition advTm="5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928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287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0"/>
            <a:ext cx="7696200" cy="4586288"/>
          </a:xfrm>
        </p:spPr>
      </p:pic>
      <p:sp>
        <p:nvSpPr>
          <p:cNvPr id="206851" name="Line 4"/>
          <p:cNvSpPr>
            <a:spLocks noChangeShapeType="1"/>
          </p:cNvSpPr>
          <p:nvPr/>
        </p:nvSpPr>
        <p:spPr bwMode="auto">
          <a:xfrm>
            <a:off x="6588125" y="328613"/>
            <a:ext cx="844550" cy="3984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52" name="Line 5"/>
          <p:cNvSpPr>
            <a:spLocks noChangeShapeType="1"/>
          </p:cNvSpPr>
          <p:nvPr/>
        </p:nvSpPr>
        <p:spPr bwMode="auto">
          <a:xfrm>
            <a:off x="914400" y="457200"/>
            <a:ext cx="22860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53" name="Line 6"/>
          <p:cNvSpPr>
            <a:spLocks noChangeShapeType="1"/>
          </p:cNvSpPr>
          <p:nvPr/>
        </p:nvSpPr>
        <p:spPr bwMode="auto">
          <a:xfrm flipV="1">
            <a:off x="727075" y="1992313"/>
            <a:ext cx="633413" cy="165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54" name="Oval 7"/>
          <p:cNvSpPr>
            <a:spLocks noChangeArrowheads="1"/>
          </p:cNvSpPr>
          <p:nvPr/>
        </p:nvSpPr>
        <p:spPr bwMode="auto">
          <a:xfrm>
            <a:off x="5861050" y="1663700"/>
            <a:ext cx="679450" cy="468313"/>
          </a:xfrm>
          <a:prstGeom prst="ellipse">
            <a:avLst/>
          </a:prstGeom>
          <a:gradFill rotWithShape="1">
            <a:gsLst>
              <a:gs pos="0">
                <a:srgbClr val="FF0000">
                  <a:alpha val="49001"/>
                </a:srgbClr>
              </a:gs>
              <a:gs pos="100000">
                <a:srgbClr val="FF5D5D">
                  <a:alpha val="51999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6855" name="Line 8"/>
          <p:cNvSpPr>
            <a:spLocks noChangeShapeType="1"/>
          </p:cNvSpPr>
          <p:nvPr/>
        </p:nvSpPr>
        <p:spPr bwMode="auto">
          <a:xfrm flipV="1">
            <a:off x="866775" y="2860675"/>
            <a:ext cx="727075" cy="2349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06856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5286375"/>
            <a:ext cx="78041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7" name="Text Box 10"/>
          <p:cNvSpPr txBox="1">
            <a:spLocks noChangeArrowheads="1"/>
          </p:cNvSpPr>
          <p:nvPr/>
        </p:nvSpPr>
        <p:spPr bwMode="auto">
          <a:xfrm>
            <a:off x="962025" y="4852988"/>
            <a:ext cx="4500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/>
              <a:t>Form 1040 Page 1</a:t>
            </a:r>
          </a:p>
        </p:txBody>
      </p:sp>
      <p:sp>
        <p:nvSpPr>
          <p:cNvPr id="206858" name="Line 11"/>
          <p:cNvSpPr>
            <a:spLocks noChangeShapeType="1"/>
          </p:cNvSpPr>
          <p:nvPr/>
        </p:nvSpPr>
        <p:spPr bwMode="auto">
          <a:xfrm flipH="1">
            <a:off x="8610600" y="2590800"/>
            <a:ext cx="228600" cy="13716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59" name="Line 12"/>
          <p:cNvSpPr>
            <a:spLocks noChangeShapeType="1"/>
          </p:cNvSpPr>
          <p:nvPr/>
        </p:nvSpPr>
        <p:spPr bwMode="auto">
          <a:xfrm flipV="1">
            <a:off x="6119813" y="5932488"/>
            <a:ext cx="444500" cy="3746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60" name="Line 13"/>
          <p:cNvSpPr>
            <a:spLocks noChangeShapeType="1"/>
          </p:cNvSpPr>
          <p:nvPr/>
        </p:nvSpPr>
        <p:spPr bwMode="auto">
          <a:xfrm flipV="1">
            <a:off x="6189663" y="6072188"/>
            <a:ext cx="1382712" cy="2809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6861" name="TextBox 16"/>
          <p:cNvSpPr txBox="1">
            <a:spLocks noChangeArrowheads="1"/>
          </p:cNvSpPr>
          <p:nvPr/>
        </p:nvSpPr>
        <p:spPr bwMode="auto">
          <a:xfrm>
            <a:off x="7315200" y="1600200"/>
            <a:ext cx="18288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400" b="1"/>
              <a:t>Tax Wise calculates Exclusion based upon cost line 1 and expected payments from line 2</a:t>
            </a:r>
          </a:p>
        </p:txBody>
      </p:sp>
      <p:sp>
        <p:nvSpPr>
          <p:cNvPr id="206862" name="TextBox 17"/>
          <p:cNvSpPr txBox="1">
            <a:spLocks noChangeArrowheads="1"/>
          </p:cNvSpPr>
          <p:nvPr/>
        </p:nvSpPr>
        <p:spPr bwMode="auto">
          <a:xfrm>
            <a:off x="6629400" y="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/>
              <a:t>Line 1</a:t>
            </a:r>
          </a:p>
        </p:txBody>
      </p:sp>
      <p:sp>
        <p:nvSpPr>
          <p:cNvPr id="206863" name="TextBox 18"/>
          <p:cNvSpPr txBox="1">
            <a:spLocks noChangeArrowheads="1"/>
          </p:cNvSpPr>
          <p:nvPr/>
        </p:nvSpPr>
        <p:spPr bwMode="auto">
          <a:xfrm>
            <a:off x="381000" y="152400"/>
            <a:ext cx="99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/>
              <a:t>Line 2</a:t>
            </a:r>
          </a:p>
        </p:txBody>
      </p:sp>
      <p:sp>
        <p:nvSpPr>
          <p:cNvPr id="206864" name="Date Placeholder 1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206865" name="Slide Number Placeholder 1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7319F35-A03E-4797-888A-B69162F83700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mtClean="0"/>
          </a:p>
        </p:txBody>
      </p:sp>
      <p:sp>
        <p:nvSpPr>
          <p:cNvPr id="206866" name="Footer Placeholder 1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  <p:pic>
        <p:nvPicPr>
          <p:cNvPr id="20" name="~PP52321.WAV">
            <a:hlinkClick r:id="" action="ppaction://media"/>
          </p:cNvPr>
          <p:cNvPicPr>
            <a:picLocks noRot="1" noChangeAspect="1"/>
          </p:cNvPicPr>
          <p:nvPr>
            <a:wavAudioFile r:embed="rId1" name="~PP595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454107"/>
      </p:ext>
    </p:extLst>
  </p:cSld>
  <p:clrMapOvr>
    <a:masterClrMapping/>
  </p:clrMapOvr>
  <p:transition advTm="172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Problem Extra Credit</a:t>
            </a:r>
          </a:p>
        </p:txBody>
      </p:sp>
      <p:sp>
        <p:nvSpPr>
          <p:cNvPr id="207875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772400" cy="4724400"/>
          </a:xfrm>
        </p:spPr>
        <p:txBody>
          <a:bodyPr/>
          <a:lstStyle/>
          <a:p>
            <a:pPr eaLnBrk="1" hangingPunct="1"/>
            <a:r>
              <a:rPr lang="en-US" smtClean="0"/>
              <a:t>How much will need to be entered in box 5 of the Simplified General Rule calculation for George next year?</a:t>
            </a:r>
          </a:p>
          <a:p>
            <a:pPr lvl="1" eaLnBrk="1" hangingPunct="1"/>
            <a:r>
              <a:rPr lang="en-US" smtClean="0"/>
              <a:t>Answer: $1,200 (Note: TaxWise will carry this forward automatically)</a:t>
            </a:r>
          </a:p>
          <a:p>
            <a:pPr eaLnBrk="1" hangingPunct="1"/>
            <a:r>
              <a:rPr lang="en-US" smtClean="0"/>
              <a:t>Will the amount in box 6 vary from year to year?</a:t>
            </a:r>
          </a:p>
          <a:p>
            <a:pPr lvl="1" eaLnBrk="1" hangingPunct="1"/>
            <a:r>
              <a:rPr lang="en-US" smtClean="0"/>
              <a:t>Answer: No</a:t>
            </a:r>
          </a:p>
        </p:txBody>
      </p:sp>
      <p:sp>
        <p:nvSpPr>
          <p:cNvPr id="20787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20787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BA0F378B-40F4-47DB-B2E0-0AEEB103ABC2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mtClean="0"/>
          </a:p>
        </p:txBody>
      </p:sp>
      <p:sp>
        <p:nvSpPr>
          <p:cNvPr id="207878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  <p:pic>
        <p:nvPicPr>
          <p:cNvPr id="11" name="~PP12321.WAV">
            <a:hlinkClick r:id="" action="ppaction://media"/>
          </p:cNvPr>
          <p:cNvPicPr>
            <a:picLocks noRot="1" noChangeAspect="1"/>
          </p:cNvPicPr>
          <p:nvPr>
            <a:wavAudioFile r:embed="rId1" name="~PP1306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052500"/>
      </p:ext>
    </p:extLst>
  </p:cSld>
  <p:clrMapOvr>
    <a:masterClrMapping/>
  </p:clrMapOvr>
  <p:transition advTm="543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Railroad Benefits</a:t>
            </a:r>
            <a:br>
              <a:rPr lang="en-US" smtClean="0"/>
            </a:br>
            <a:r>
              <a:rPr lang="en-US" smtClean="0"/>
              <a:t>Tier 2 Benefits (Pension)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Railroad Retirement Tier 2 (Pub 575)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RRB-1099-R - Green Form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Same Rules as Pension Plans</a:t>
            </a:r>
          </a:p>
          <a:p>
            <a:pPr lvl="1" eaLnBrk="1" hangingPunct="1">
              <a:lnSpc>
                <a:spcPct val="80000"/>
              </a:lnSpc>
            </a:pPr>
            <a:endParaRPr lang="en-US" sz="2400" smtClean="0"/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Use Pub 4012 Tab 2 for instructions where to enter data in Tax Wise</a:t>
            </a:r>
          </a:p>
          <a:p>
            <a:pPr eaLnBrk="1" hangingPunct="1">
              <a:lnSpc>
                <a:spcPct val="80000"/>
              </a:lnSpc>
            </a:pPr>
            <a:endParaRPr lang="en-US" sz="2800" smtClean="0"/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RRB-1099-R Pension (not taxable by NJ)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On 1099-R Tax Wise Worksheet, put check in “Railroad Retirement” box opposite boxes 10 &amp; 13 – takes income out of NJ</a:t>
            </a:r>
          </a:p>
          <a:p>
            <a:pPr eaLnBrk="1" hangingPunct="1">
              <a:lnSpc>
                <a:spcPct val="80000"/>
              </a:lnSpc>
            </a:pPr>
            <a:endParaRPr lang="en-US" sz="2800" smtClean="0"/>
          </a:p>
        </p:txBody>
      </p:sp>
      <p:sp>
        <p:nvSpPr>
          <p:cNvPr id="208900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20890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92C719F-45DE-4DC8-9976-097D71A17DFB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mtClean="0"/>
          </a:p>
        </p:txBody>
      </p:sp>
      <p:sp>
        <p:nvSpPr>
          <p:cNvPr id="208902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  <p:pic>
        <p:nvPicPr>
          <p:cNvPr id="9" name="~PP12321.WAV">
            <a:hlinkClick r:id="" action="ppaction://media"/>
          </p:cNvPr>
          <p:cNvPicPr>
            <a:picLocks noRot="1" noChangeAspect="1"/>
          </p:cNvPicPr>
          <p:nvPr>
            <a:wavAudioFile r:embed="rId1" name="~PP195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311500"/>
      </p:ext>
    </p:extLst>
  </p:cSld>
  <p:clrMapOvr>
    <a:masterClrMapping/>
  </p:clrMapOvr>
  <p:transition advTm="805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Railroad Retirement (RR) Benefits Tier 2</a:t>
            </a:r>
          </a:p>
        </p:txBody>
      </p:sp>
      <p:pic>
        <p:nvPicPr>
          <p:cNvPr id="209923" name="Picture 3" descr="RRB-1099-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4" name="Text Box 4"/>
          <p:cNvSpPr txBox="1">
            <a:spLocks noChangeArrowheads="1"/>
          </p:cNvSpPr>
          <p:nvPr/>
        </p:nvSpPr>
        <p:spPr bwMode="auto">
          <a:xfrm>
            <a:off x="5105400" y="4419600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sz="1600" b="1"/>
              <a:t>1040, Line 16A</a:t>
            </a:r>
          </a:p>
        </p:txBody>
      </p:sp>
      <p:sp>
        <p:nvSpPr>
          <p:cNvPr id="209925" name="Line 5"/>
          <p:cNvSpPr>
            <a:spLocks noChangeShapeType="1"/>
          </p:cNvSpPr>
          <p:nvPr/>
        </p:nvSpPr>
        <p:spPr bwMode="auto">
          <a:xfrm flipV="1">
            <a:off x="3317875" y="4660900"/>
            <a:ext cx="1595438" cy="5159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9926" name="Date Placeholder 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209927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16CD5A9-AB4B-4AB9-BF01-DFE841796C49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mtClean="0"/>
          </a:p>
        </p:txBody>
      </p:sp>
      <p:sp>
        <p:nvSpPr>
          <p:cNvPr id="209928" name="Footer Placeholder 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  <p:pic>
        <p:nvPicPr>
          <p:cNvPr id="11" name="~PP12336.WAV">
            <a:hlinkClick r:id="" action="ppaction://media"/>
          </p:cNvPr>
          <p:cNvPicPr>
            <a:picLocks noRot="1" noChangeAspect="1"/>
          </p:cNvPicPr>
          <p:nvPr>
            <a:wavAudioFile r:embed="rId1" name="~PP1389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1948120"/>
      </p:ext>
    </p:extLst>
  </p:cSld>
  <p:clrMapOvr>
    <a:masterClrMapping/>
  </p:clrMapOvr>
  <p:transition advTm="232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smtClean="0"/>
              <a:t>IRAs – </a:t>
            </a:r>
            <a:br>
              <a:rPr lang="en-US" sz="3800" smtClean="0"/>
            </a:br>
            <a:r>
              <a:rPr lang="en-US" sz="3800" smtClean="0"/>
              <a:t>Individual Retirement Arrangements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Personal savings plan for retirement </a:t>
            </a:r>
          </a:p>
          <a:p>
            <a:pPr lvl="1" eaLnBrk="1" hangingPunct="1"/>
            <a:r>
              <a:rPr lang="en-US" smtClean="0"/>
              <a:t>Traditional IRA</a:t>
            </a:r>
          </a:p>
          <a:p>
            <a:pPr lvl="1" eaLnBrk="1" hangingPunct="1"/>
            <a:r>
              <a:rPr lang="en-US" smtClean="0"/>
              <a:t>Nondeductible IRA</a:t>
            </a:r>
          </a:p>
          <a:p>
            <a:pPr lvl="1" eaLnBrk="1" hangingPunct="1"/>
            <a:r>
              <a:rPr lang="en-US" smtClean="0"/>
              <a:t>Roth IRA</a:t>
            </a:r>
          </a:p>
        </p:txBody>
      </p:sp>
      <p:sp>
        <p:nvSpPr>
          <p:cNvPr id="210948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21094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78530AE-9FAF-4E39-A0EE-ED63AA57B44F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mtClean="0"/>
          </a:p>
        </p:txBody>
      </p:sp>
      <p:sp>
        <p:nvSpPr>
          <p:cNvPr id="210950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  <p:pic>
        <p:nvPicPr>
          <p:cNvPr id="9" name="~PP22336.WAV">
            <a:hlinkClick r:id="" action="ppaction://media"/>
          </p:cNvPr>
          <p:cNvPicPr>
            <a:picLocks noRot="1" noChangeAspect="1"/>
          </p:cNvPicPr>
          <p:nvPr>
            <a:wavAudioFile r:embed="rId1" name="~PP228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6580160"/>
      </p:ext>
    </p:extLst>
  </p:cSld>
  <p:clrMapOvr>
    <a:masterClrMapping/>
  </p:clrMapOvr>
  <p:transition advTm="145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Traditional IRA 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Contributions tax deductible in the year made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Earnings accumulate tax-deferred 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Distributions taxable in the year received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Required Minimum Distribution (RMD) by April 1 following the year TP turns 70½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If born on or before 6/30 - Take RMD by 12/31 of that year, to avoid having to take double RMD the next year.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Amounts withdrawn from Roth IRA cannot be used to satisfy RMD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IRA Distribution requires completion of NJ IRA Worksheet – Separate worksheet for each IRA</a:t>
            </a:r>
          </a:p>
        </p:txBody>
      </p:sp>
      <p:sp>
        <p:nvSpPr>
          <p:cNvPr id="211972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21197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60C4290-B69E-4E3D-A30E-C527064DA1A0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mtClean="0"/>
          </a:p>
        </p:txBody>
      </p:sp>
      <p:sp>
        <p:nvSpPr>
          <p:cNvPr id="211974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  <p:pic>
        <p:nvPicPr>
          <p:cNvPr id="9" name="~PP32352.WAV">
            <a:hlinkClick r:id="" action="ppaction://media"/>
          </p:cNvPr>
          <p:cNvPicPr>
            <a:picLocks noRot="1" noChangeAspect="1"/>
          </p:cNvPicPr>
          <p:nvPr>
            <a:wavAudioFile r:embed="rId1" name="~PP397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1447639"/>
      </p:ext>
    </p:extLst>
  </p:cSld>
  <p:clrMapOvr>
    <a:masterClrMapping/>
  </p:clrMapOvr>
  <p:transition advTm="928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Types Of Retirement Income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Pension</a:t>
            </a:r>
          </a:p>
          <a:p>
            <a:pPr eaLnBrk="1" hangingPunct="1"/>
            <a:r>
              <a:rPr lang="en-US" smtClean="0"/>
              <a:t>Annuity/Insurance Contracts</a:t>
            </a:r>
          </a:p>
          <a:p>
            <a:pPr eaLnBrk="1" hangingPunct="1"/>
            <a:r>
              <a:rPr lang="en-US" smtClean="0"/>
              <a:t>Social Security (Covered in another section)</a:t>
            </a:r>
          </a:p>
          <a:p>
            <a:pPr eaLnBrk="1" hangingPunct="1"/>
            <a:r>
              <a:rPr lang="en-US" smtClean="0"/>
              <a:t>Railroad Retirement– Tier 1 and Tier 2</a:t>
            </a:r>
          </a:p>
          <a:p>
            <a:pPr eaLnBrk="1" hangingPunct="1"/>
            <a:r>
              <a:rPr lang="en-US" smtClean="0"/>
              <a:t>IRA</a:t>
            </a:r>
          </a:p>
          <a:p>
            <a:pPr eaLnBrk="1" hangingPunct="1"/>
            <a:r>
              <a:rPr lang="en-US" smtClean="0"/>
              <a:t>401K, 403B, 457</a:t>
            </a:r>
          </a:p>
          <a:p>
            <a:pPr eaLnBrk="1" hangingPunct="1"/>
            <a:endParaRPr lang="en-US" smtClean="0"/>
          </a:p>
        </p:txBody>
      </p:sp>
      <p:pic>
        <p:nvPicPr>
          <p:cNvPr id="282631" name="~PP32196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066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5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19456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5919C7EF-7212-47F9-9532-098CFCAB3E2D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mtClean="0"/>
          </a:p>
        </p:txBody>
      </p:sp>
      <p:sp>
        <p:nvSpPr>
          <p:cNvPr id="194567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85644"/>
      </p:ext>
    </p:extLst>
  </p:cSld>
  <p:clrMapOvr>
    <a:masterClrMapping/>
  </p:clrMapOvr>
  <p:transition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26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263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Qualified Charitable Distributions</a:t>
            </a:r>
          </a:p>
        </p:txBody>
      </p:sp>
      <p:sp>
        <p:nvSpPr>
          <p:cNvPr id="19865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/>
              <a:t>Tax-free treatment of </a:t>
            </a:r>
            <a:r>
              <a:rPr lang="en-US" dirty="0" smtClean="0"/>
              <a:t>distributions </a:t>
            </a:r>
            <a:r>
              <a:rPr lang="en-US" dirty="0"/>
              <a:t>from traditional and Roth IRAs for charitable purposes extended through Dec </a:t>
            </a:r>
            <a:r>
              <a:rPr lang="en-US" dirty="0" smtClean="0"/>
              <a:t>2011</a:t>
            </a:r>
          </a:p>
          <a:p>
            <a:pPr lvl="1" eaLnBrk="1" hangingPunct="1">
              <a:defRPr/>
            </a:pPr>
            <a:r>
              <a:rPr lang="en-US" dirty="0" smtClean="0"/>
              <a:t>Payment must be from custodian direct to charity</a:t>
            </a:r>
            <a:endParaRPr lang="en-US" dirty="0"/>
          </a:p>
          <a:p>
            <a:pPr eaLnBrk="1" hangingPunct="1">
              <a:defRPr/>
            </a:pPr>
            <a:r>
              <a:rPr lang="en-US" dirty="0"/>
              <a:t>Qualified charitable distributions made in Jan 2011 can be treated as having been made on Dec 31, 2010, to satisfy the taxpayer’s minimum distribution requirement for 2010.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sz="3600" dirty="0"/>
          </a:p>
          <a:p>
            <a:pPr eaLnBrk="1" hangingPunct="1">
              <a:buFont typeface="Wingdings" pitchFamily="2" charset="2"/>
              <a:buNone/>
              <a:defRPr/>
            </a:pPr>
            <a:endParaRPr lang="en-US" dirty="0"/>
          </a:p>
        </p:txBody>
      </p:sp>
      <p:pic>
        <p:nvPicPr>
          <p:cNvPr id="6" name="~PP22352.WAV">
            <a:hlinkClick r:id="" action="ppaction://media"/>
          </p:cNvPr>
          <p:cNvPicPr>
            <a:picLocks noRot="1" noChangeAspect="1"/>
          </p:cNvPicPr>
          <p:nvPr>
            <a:wavAudioFile r:embed="rId1" name="~PP293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7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212998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  <p:sp>
        <p:nvSpPr>
          <p:cNvPr id="21299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62F42A3-B74E-4DB6-AF88-78F3B8369FEA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80872436"/>
      </p:ext>
    </p:extLst>
  </p:cSld>
  <p:clrMapOvr>
    <a:masterClrMapping/>
  </p:clrMapOvr>
  <p:transition advTm="4811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Nondeductible IRA 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Contribution taxed in the year made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Earnings accumulate tax deferred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Distributions include contribution and earnings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Contributions not taxed on distribution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Earnings are taxed on distribution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Non-deductible contributions and related distributions require Form 8606 – (See separate module for restrictions)</a:t>
            </a:r>
          </a:p>
        </p:txBody>
      </p:sp>
      <p:sp>
        <p:nvSpPr>
          <p:cNvPr id="214020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21402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DB11BAB6-9E87-437E-9EAE-576BC06754E5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mtClean="0"/>
          </a:p>
        </p:txBody>
      </p:sp>
      <p:sp>
        <p:nvSpPr>
          <p:cNvPr id="214022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  <p:pic>
        <p:nvPicPr>
          <p:cNvPr id="10" name="~PP22352.WAV">
            <a:hlinkClick r:id="" action="ppaction://media"/>
          </p:cNvPr>
          <p:cNvPicPr>
            <a:picLocks noRot="1" noChangeAspect="1"/>
          </p:cNvPicPr>
          <p:nvPr>
            <a:wavAudioFile r:embed="rId1" name="~PP207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748178"/>
      </p:ext>
    </p:extLst>
  </p:cSld>
  <p:clrMapOvr>
    <a:masterClrMapping/>
  </p:clrMapOvr>
  <p:transition advTm="694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Roth IRA </a:t>
            </a:r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After-tax contributions </a:t>
            </a:r>
          </a:p>
          <a:p>
            <a:pPr eaLnBrk="1" hangingPunct="1"/>
            <a:r>
              <a:rPr lang="en-US" sz="2800" smtClean="0"/>
              <a:t>Earnings accumulate tax-free </a:t>
            </a:r>
          </a:p>
          <a:p>
            <a:pPr eaLnBrk="1" hangingPunct="1"/>
            <a:r>
              <a:rPr lang="en-US" sz="2800" smtClean="0"/>
              <a:t>Distributions are not taxable</a:t>
            </a:r>
          </a:p>
          <a:p>
            <a:pPr eaLnBrk="1" hangingPunct="1"/>
            <a:r>
              <a:rPr lang="en-US" sz="2800" smtClean="0"/>
              <a:t>No Required Minimum Distribution (RMD)</a:t>
            </a:r>
          </a:p>
          <a:p>
            <a:pPr eaLnBrk="1" hangingPunct="1"/>
            <a:r>
              <a:rPr lang="en-US" sz="2800" smtClean="0"/>
              <a:t>Don’t include qualified distributions in gross income</a:t>
            </a:r>
          </a:p>
          <a:p>
            <a:pPr eaLnBrk="1" hangingPunct="1"/>
            <a:r>
              <a:rPr lang="en-US" sz="2800" smtClean="0"/>
              <a:t>Distribution within 5 yr qualifying period from a conversion to a Roth IRA may be subject to 10% early distribution tax</a:t>
            </a:r>
          </a:p>
        </p:txBody>
      </p:sp>
      <p:sp>
        <p:nvSpPr>
          <p:cNvPr id="215044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21504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A114ADE-E65A-4DB7-AB59-C8F4CBAD6C55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mtClean="0"/>
          </a:p>
        </p:txBody>
      </p:sp>
      <p:sp>
        <p:nvSpPr>
          <p:cNvPr id="215046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  <p:pic>
        <p:nvPicPr>
          <p:cNvPr id="10" name="~PP62367.WAV">
            <a:hlinkClick r:id="" action="ppaction://media"/>
          </p:cNvPr>
          <p:cNvPicPr>
            <a:picLocks noRot="1" noChangeAspect="1"/>
          </p:cNvPicPr>
          <p:nvPr>
            <a:wavAudioFile r:embed="rId1" name="~PP62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8778950"/>
      </p:ext>
    </p:extLst>
  </p:cSld>
  <p:clrMapOvr>
    <a:masterClrMapping/>
  </p:clrMapOvr>
  <p:transition advTm="6157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Penalties</a:t>
            </a:r>
          </a:p>
        </p:txBody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Premature distribution (prior to 59½)</a:t>
            </a:r>
          </a:p>
          <a:p>
            <a:pPr lvl="1" eaLnBrk="1" hangingPunct="1"/>
            <a:r>
              <a:rPr lang="en-US" sz="2400" smtClean="0"/>
              <a:t>Additional tax of 10%</a:t>
            </a:r>
          </a:p>
          <a:p>
            <a:pPr lvl="1" eaLnBrk="1" hangingPunct="1"/>
            <a:r>
              <a:rPr lang="en-US" sz="2400" smtClean="0"/>
              <a:t>Certain exemptions – Codes 2, 3 or 4 in 1099-R, Box 7 – don’t need Form 5329</a:t>
            </a:r>
          </a:p>
          <a:p>
            <a:pPr lvl="1" eaLnBrk="1" hangingPunct="1"/>
            <a:r>
              <a:rPr lang="en-US" sz="2400" smtClean="0"/>
              <a:t>Code 1 in 1099-R, Box 7 - need Form 5329 if other exception applies (see next slide)</a:t>
            </a:r>
          </a:p>
          <a:p>
            <a:pPr lvl="1" eaLnBrk="1" hangingPunct="1"/>
            <a:r>
              <a:rPr lang="en-US" sz="2400" smtClean="0"/>
              <a:t>TaxWise calculates any penalty, per 1099-R input, and carries to line 60, “Other Tax” section of Form 1040</a:t>
            </a:r>
          </a:p>
          <a:p>
            <a:pPr eaLnBrk="1" hangingPunct="1"/>
            <a:r>
              <a:rPr lang="en-US" sz="2800" smtClean="0"/>
              <a:t>Excess contributions</a:t>
            </a:r>
          </a:p>
          <a:p>
            <a:pPr lvl="1" eaLnBrk="1" hangingPunct="1"/>
            <a:r>
              <a:rPr lang="en-US" sz="2400" smtClean="0"/>
              <a:t>Additional tax of 6%</a:t>
            </a:r>
          </a:p>
        </p:txBody>
      </p:sp>
      <p:sp>
        <p:nvSpPr>
          <p:cNvPr id="216068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21606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23F52AC7-336F-423D-836F-984D98D792AA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mtClean="0"/>
          </a:p>
        </p:txBody>
      </p:sp>
      <p:sp>
        <p:nvSpPr>
          <p:cNvPr id="216070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  <p:pic>
        <p:nvPicPr>
          <p:cNvPr id="9" name="~PP32367.WAV">
            <a:hlinkClick r:id="" action="ppaction://media"/>
          </p:cNvPr>
          <p:cNvPicPr>
            <a:picLocks noRot="1" noChangeAspect="1"/>
          </p:cNvPicPr>
          <p:nvPr>
            <a:wavAudioFile r:embed="rId1" name="~PP3269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28291"/>
      </p:ext>
    </p:extLst>
  </p:cSld>
  <p:clrMapOvr>
    <a:masterClrMapping/>
  </p:clrMapOvr>
  <p:transition advTm="934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Form 5329 – Exclusions to 1099-R Code 1 Penalty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>
              <a:buFont typeface="Wingdings" charset="2"/>
              <a:buChar char="n"/>
              <a:defRPr/>
            </a:pPr>
            <a:r>
              <a:rPr lang="en-US" dirty="0" smtClean="0"/>
              <a:t>Form 5329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dirty="0" smtClean="0"/>
              <a:t>Only Part I is in scope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dirty="0" smtClean="0"/>
              <a:t>Must add to tree manually in TW</a:t>
            </a:r>
          </a:p>
          <a:p>
            <a:pPr eaLnBrk="1" hangingPunct="1">
              <a:buFont typeface="Wingdings" charset="2"/>
              <a:buChar char="n"/>
              <a:defRPr/>
            </a:pPr>
            <a:r>
              <a:rPr lang="en-US" dirty="0" smtClean="0"/>
              <a:t>Sample exclusion codes (see TW help or Pub 17)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dirty="0" smtClean="0"/>
              <a:t>05 – Qualified retirement plan distributions up to (1) the amount  you paid for unreimbursed medical expenses during the year minus (2) 7.5% of your adjusted gross income for the year.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dirty="0" smtClean="0"/>
              <a:t>08 – IRA distributions made for higher education expenses.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dirty="0" smtClean="0"/>
              <a:t>09 – IRA distributions made for purchase of a first home, up to $10,000.</a:t>
            </a:r>
          </a:p>
          <a:p>
            <a:pPr lvl="1" eaLnBrk="1" hangingPunct="1">
              <a:buFont typeface="Wingdings" charset="2"/>
              <a:buChar char="n"/>
              <a:defRPr/>
            </a:pPr>
            <a:r>
              <a:rPr lang="en-US" dirty="0" smtClean="0"/>
              <a:t>12 – Other (e.g. Distributions incorrectly indicated as early distributions by code 1, J, or S in box 7 of Form 1099-R. Include on line 2 the amount you received when you were age 59½ or older.</a:t>
            </a:r>
          </a:p>
          <a:p>
            <a:pPr lvl="1" eaLnBrk="1" hangingPunct="1">
              <a:buFont typeface="Wingdings" charset="2"/>
              <a:buChar char="n"/>
              <a:defRPr/>
            </a:pPr>
            <a:endParaRPr lang="en-US" dirty="0"/>
          </a:p>
        </p:txBody>
      </p:sp>
      <p:sp>
        <p:nvSpPr>
          <p:cNvPr id="21709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21709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A352C20E-2F03-458D-A4E1-67172DB059FC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mtClean="0"/>
          </a:p>
        </p:txBody>
      </p:sp>
      <p:sp>
        <p:nvSpPr>
          <p:cNvPr id="217094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  <p:pic>
        <p:nvPicPr>
          <p:cNvPr id="12" name="~PP32383.WAV">
            <a:hlinkClick r:id="" action="ppaction://media"/>
          </p:cNvPr>
          <p:cNvPicPr>
            <a:picLocks noRot="1" noChangeAspect="1"/>
          </p:cNvPicPr>
          <p:nvPr>
            <a:wavAudioFile r:embed="rId1" name="~PP306.WAV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5012615"/>
      </p:ext>
    </p:extLst>
  </p:cSld>
  <p:clrMapOvr>
    <a:masterClrMapping/>
  </p:clrMapOvr>
  <p:transition advTm="1362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401-K Plans 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smtClean="0"/>
              <a:t>Before Tax Contributions (99.9% of cases)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If any contributions were after tax (unusual) distributions are OUT OF SCOPE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Earnings accumulate tax-deferred </a:t>
            </a:r>
          </a:p>
          <a:p>
            <a:pPr eaLnBrk="1" hangingPunct="1">
              <a:lnSpc>
                <a:spcPct val="80000"/>
              </a:lnSpc>
            </a:pPr>
            <a:endParaRPr lang="en-US" sz="2800" smtClean="0"/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Distributions taxable in the year received</a:t>
            </a:r>
          </a:p>
          <a:p>
            <a:pPr eaLnBrk="1" hangingPunct="1">
              <a:lnSpc>
                <a:spcPct val="80000"/>
              </a:lnSpc>
            </a:pPr>
            <a:endParaRPr lang="en-US" sz="2800" smtClean="0"/>
          </a:p>
          <a:p>
            <a:pPr eaLnBrk="1" hangingPunct="1">
              <a:lnSpc>
                <a:spcPct val="80000"/>
              </a:lnSpc>
            </a:pPr>
            <a:r>
              <a:rPr lang="en-US" sz="2800" smtClean="0"/>
              <a:t>Required Minimum Distribution (RMD) by April 1 following the 1st year after the later of: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Year TP turns 70½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smtClean="0"/>
              <a:t>Year in which TP retires</a:t>
            </a:r>
          </a:p>
          <a:p>
            <a:pPr eaLnBrk="1" hangingPunct="1">
              <a:lnSpc>
                <a:spcPct val="80000"/>
              </a:lnSpc>
            </a:pPr>
            <a:endParaRPr lang="en-US" sz="2800" smtClean="0"/>
          </a:p>
        </p:txBody>
      </p:sp>
      <p:sp>
        <p:nvSpPr>
          <p:cNvPr id="218116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2181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9ABD7AB-0FA8-4E84-B201-942DC0CEC4CE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mtClean="0"/>
          </a:p>
        </p:txBody>
      </p:sp>
      <p:sp>
        <p:nvSpPr>
          <p:cNvPr id="218118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  <p:pic>
        <p:nvPicPr>
          <p:cNvPr id="8" name="~PP92383.WAV">
            <a:hlinkClick r:id="" action="ppaction://media"/>
          </p:cNvPr>
          <p:cNvPicPr>
            <a:picLocks noRot="1" noChangeAspect="1"/>
          </p:cNvPicPr>
          <p:nvPr>
            <a:wavAudioFile r:embed="rId1" name="~PP95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2611897"/>
      </p:ext>
    </p:extLst>
  </p:cSld>
  <p:clrMapOvr>
    <a:masterClrMapping/>
  </p:clrMapOvr>
  <p:transition advTm="798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Kinds of Report Forms</a:t>
            </a:r>
            <a:br>
              <a:rPr lang="en-US" smtClean="0"/>
            </a:br>
            <a:r>
              <a:rPr lang="en-US" smtClean="0"/>
              <a:t>See 4012 Tab 2</a:t>
            </a:r>
          </a:p>
        </p:txBody>
      </p:sp>
      <p:graphicFrame>
        <p:nvGraphicFramePr>
          <p:cNvPr id="1438723" name="Group 3"/>
          <p:cNvGraphicFramePr>
            <a:graphicFrameLocks noGrp="1"/>
          </p:cNvGraphicFramePr>
          <p:nvPr>
            <p:ph sz="half" idx="4294967295"/>
          </p:nvPr>
        </p:nvGraphicFramePr>
        <p:xfrm>
          <a:off x="1254125" y="1917700"/>
          <a:ext cx="7280275" cy="4346576"/>
        </p:xfrm>
        <a:graphic>
          <a:graphicData uri="http://schemas.openxmlformats.org/drawingml/2006/table">
            <a:tbl>
              <a:tblPr/>
              <a:tblGrid>
                <a:gridCol w="2098676"/>
                <a:gridCol w="5181599"/>
              </a:tblGrid>
              <a:tr h="9779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-65" charset="-128"/>
                        </a:rPr>
                        <a:t>1099-R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-65" charset="-128"/>
                        </a:rPr>
                        <a:t>Pensions, Annuities, Retirement Plans, Insurance Contracts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168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-65" charset="-128"/>
                        </a:rPr>
                        <a:t>CSA-1099R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-65" charset="-128"/>
                        </a:rPr>
                        <a:t>Civil Service Retirement System (CSRS) and Federal Employees Retirement System (FERS)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9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-65" charset="-128"/>
                        </a:rPr>
                        <a:t>SSA-1099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-65" charset="-128"/>
                        </a:rPr>
                        <a:t>Social Security Payments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80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-65" charset="-128"/>
                        </a:rPr>
                        <a:t>RRB-1099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-65" charset="-128"/>
                        </a:rPr>
                        <a:t>Social Security Equivalent or Tier 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93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-65" charset="-128"/>
                        </a:rPr>
                        <a:t>RRB-1099-R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ＭＳ Ｐゴシック" pitchFamily="-65" charset="-128"/>
                        </a:rPr>
                        <a:t>Non-Social Security Equivalent or Tier 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5607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1956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ECD426C-B577-4DD4-A63D-72029F9FBFEA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mtClean="0"/>
          </a:p>
        </p:txBody>
      </p:sp>
      <p:sp>
        <p:nvSpPr>
          <p:cNvPr id="195609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  <p:pic>
        <p:nvPicPr>
          <p:cNvPr id="5148" name="~PP3222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324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1182810"/>
      </p:ext>
    </p:extLst>
  </p:cSld>
  <p:clrMapOvr>
    <a:masterClrMapping/>
  </p:clrMapOvr>
  <p:transition advTm="6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4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43887" cy="720725"/>
          </a:xfrm>
        </p:spPr>
        <p:txBody>
          <a:bodyPr/>
          <a:lstStyle/>
          <a:p>
            <a:pPr eaLnBrk="1" hangingPunct="1"/>
            <a:r>
              <a:rPr lang="en-US" sz="3200" smtClean="0"/>
              <a:t>Form 1099-R</a:t>
            </a:r>
          </a:p>
        </p:txBody>
      </p:sp>
      <p:pic>
        <p:nvPicPr>
          <p:cNvPr id="196611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052513"/>
            <a:ext cx="8208962" cy="5473700"/>
          </a:xfrm>
        </p:spPr>
      </p:pic>
      <p:sp>
        <p:nvSpPr>
          <p:cNvPr id="196612" name="Rectangle 3"/>
          <p:cNvSpPr>
            <a:spLocks noChangeArrowheads="1"/>
          </p:cNvSpPr>
          <p:nvPr/>
        </p:nvSpPr>
        <p:spPr bwMode="auto">
          <a:xfrm>
            <a:off x="4419600" y="4191000"/>
            <a:ext cx="1524000" cy="609600"/>
          </a:xfrm>
          <a:prstGeom prst="rect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~PP32227.WAV">
            <a:hlinkClick r:id="" action="ppaction://media"/>
          </p:cNvPr>
          <p:cNvPicPr>
            <a:picLocks noRot="1" noChangeAspect="1"/>
          </p:cNvPicPr>
          <p:nvPr>
            <a:wavAudioFile r:embed="rId1" name="~PP3167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4" name="Date Placeholder 5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19661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FDF7D89-6C5E-4342-A6DB-43F028104214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mtClean="0"/>
          </a:p>
        </p:txBody>
      </p:sp>
      <p:sp>
        <p:nvSpPr>
          <p:cNvPr id="196616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20658"/>
      </p:ext>
    </p:extLst>
  </p:cSld>
  <p:clrMapOvr>
    <a:masterClrMapping/>
  </p:clrMapOvr>
  <p:transition advTm="5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188913"/>
            <a:ext cx="7632700" cy="366712"/>
          </a:xfrm>
        </p:spPr>
        <p:txBody>
          <a:bodyPr/>
          <a:lstStyle/>
          <a:p>
            <a:pPr eaLnBrk="1" hangingPunct="1"/>
            <a:r>
              <a:rPr lang="en-US" sz="3200" smtClean="0"/>
              <a:t>Form CSA 1099R</a:t>
            </a:r>
          </a:p>
        </p:txBody>
      </p:sp>
      <p:pic>
        <p:nvPicPr>
          <p:cNvPr id="19763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4" t="38345" r="11858" b="23663"/>
          <a:stretch>
            <a:fillRect/>
          </a:stretch>
        </p:blipFill>
        <p:spPr>
          <a:xfrm>
            <a:off x="323850" y="981075"/>
            <a:ext cx="8820150" cy="5400675"/>
          </a:xfrm>
        </p:spPr>
      </p:pic>
      <p:pic>
        <p:nvPicPr>
          <p:cNvPr id="4" name="~PP22243.WAV">
            <a:hlinkClick r:id="" action="ppaction://media"/>
          </p:cNvPr>
          <p:cNvPicPr>
            <a:picLocks noRot="1" noChangeAspect="1"/>
          </p:cNvPicPr>
          <p:nvPr>
            <a:wavAudioFile r:embed="rId1" name="~PP2492.WAV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7637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19763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95DEAF20-45DE-4B3D-9D11-388A0E3FBB62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mtClean="0"/>
          </a:p>
        </p:txBody>
      </p:sp>
      <p:sp>
        <p:nvSpPr>
          <p:cNvPr id="197639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293800"/>
      </p:ext>
    </p:extLst>
  </p:cSld>
  <p:clrMapOvr>
    <a:masterClrMapping/>
  </p:clrMapOvr>
  <p:transition advTm="6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Data entry</a:t>
            </a:r>
          </a:p>
        </p:txBody>
      </p:sp>
      <p:sp>
        <p:nvSpPr>
          <p:cNvPr id="1986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Enter data from Form 1099-R on TaxWise 1099R worksheet</a:t>
            </a:r>
          </a:p>
          <a:p>
            <a:pPr eaLnBrk="1" hangingPunct="1"/>
            <a:r>
              <a:rPr lang="en-US" smtClean="0"/>
              <a:t>Distribution Code (Box 7) identifies type and taxability of income (pension, IRA withdrawal, rollover)</a:t>
            </a:r>
          </a:p>
          <a:p>
            <a:pPr lvl="1" eaLnBrk="1" hangingPunct="1"/>
            <a:r>
              <a:rPr lang="en-US" smtClean="0"/>
              <a:t>Check box if IRA</a:t>
            </a:r>
          </a:p>
          <a:p>
            <a:pPr lvl="1" eaLnBrk="1" hangingPunct="1"/>
            <a:endParaRPr lang="en-US" smtClean="0"/>
          </a:p>
          <a:p>
            <a:pPr eaLnBrk="1" hangingPunct="1"/>
            <a:r>
              <a:rPr lang="en-US" smtClean="0"/>
              <a:t>Pub 4012: Page 2-17</a:t>
            </a:r>
          </a:p>
          <a:p>
            <a:pPr eaLnBrk="1" hangingPunct="1"/>
            <a:r>
              <a:rPr lang="en-US" smtClean="0"/>
              <a:t>Pub 4012: Page 2-18</a:t>
            </a:r>
          </a:p>
        </p:txBody>
      </p:sp>
      <p:pic>
        <p:nvPicPr>
          <p:cNvPr id="8" name="~PP22243.WAV">
            <a:hlinkClick r:id="" action="ppaction://media"/>
          </p:cNvPr>
          <p:cNvPicPr>
            <a:picLocks noRot="1" noChangeAspect="1"/>
          </p:cNvPicPr>
          <p:nvPr>
            <a:wavAudioFile r:embed="rId1" name="~PP2244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1" name="Date Placeholder 5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19866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62ECC7A2-B19B-471D-AE0E-C4E9AE7439E5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mtClean="0"/>
          </a:p>
        </p:txBody>
      </p:sp>
      <p:sp>
        <p:nvSpPr>
          <p:cNvPr id="198663" name="Footer Placeholder 8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26315"/>
      </p:ext>
    </p:extLst>
  </p:cSld>
  <p:clrMapOvr>
    <a:masterClrMapping/>
  </p:clrMapOvr>
  <p:transition advTm="4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Taxability Of Proceeds</a:t>
            </a:r>
          </a:p>
        </p:txBody>
      </p:sp>
      <p:graphicFrame>
        <p:nvGraphicFramePr>
          <p:cNvPr id="285726" name="Group 30"/>
          <p:cNvGraphicFramePr>
            <a:graphicFrameLocks noGrp="1"/>
          </p:cNvGraphicFramePr>
          <p:nvPr>
            <p:ph sz="half" idx="4294967295"/>
          </p:nvPr>
        </p:nvGraphicFramePr>
        <p:xfrm>
          <a:off x="762000" y="2057400"/>
          <a:ext cx="8229600" cy="3200400"/>
        </p:xfrm>
        <a:graphic>
          <a:graphicData uri="http://schemas.openxmlformats.org/drawingml/2006/table">
            <a:tbl>
              <a:tblPr/>
              <a:tblGrid>
                <a:gridCol w="4191000"/>
                <a:gridCol w="4038600"/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TP paid none of the cost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Fully taxable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All contributions made with “before tax” dollars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Fully taxable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Cost paid with “after tax” dollars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Return of cost not taxed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906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Taxable amount not determined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Simplified Method- 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IN SCOPE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90000"/>
                        <a:buFont typeface="Wingdings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 General Rule-</a:t>
                      </a:r>
                      <a:r>
                        <a:rPr kumimoji="0" lang="en-U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i" charset="0"/>
                          <a:ea typeface="ＭＳ Ｐゴシック" charset="-128"/>
                        </a:rPr>
                        <a:t>OUT OF SCOPE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5727" name="~PP22258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~PP256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9701" name="TextBox 7"/>
          <p:cNvSpPr txBox="1">
            <a:spLocks noChangeArrowheads="1"/>
          </p:cNvSpPr>
          <p:nvPr/>
        </p:nvSpPr>
        <p:spPr bwMode="auto">
          <a:xfrm>
            <a:off x="6324600" y="6248400"/>
            <a:ext cx="1905000" cy="369888"/>
          </a:xfrm>
          <a:prstGeom prst="rect">
            <a:avLst/>
          </a:prstGeom>
          <a:solidFill>
            <a:srgbClr val="B9119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/>
              <a:t>LEVEL 2 TOPIC</a:t>
            </a:r>
          </a:p>
        </p:txBody>
      </p:sp>
      <p:sp>
        <p:nvSpPr>
          <p:cNvPr id="199702" name="Date Placeholder 5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19970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A80082E-8A64-405E-960B-8EE7613DEF0F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mtClean="0"/>
          </a:p>
        </p:txBody>
      </p:sp>
      <p:sp>
        <p:nvSpPr>
          <p:cNvPr id="199704" name="Footer Placeholder 7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919528"/>
      </p:ext>
    </p:extLst>
  </p:cSld>
  <p:clrMapOvr>
    <a:masterClrMapping/>
  </p:clrMapOvr>
  <p:transition advTm="7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57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572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Disability Income Form </a:t>
            </a:r>
          </a:p>
        </p:txBody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1099-R, Box 2 shows taxable amount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1099-R, Code 3 in Box 7 indicates disability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Before TP has reached minimum retirement age (as defined by employer), income is reported as wages on line 7. In TaxWise, check box </a:t>
            </a:r>
            <a:r>
              <a:rPr lang="en-US" b="1" smtClean="0"/>
              <a:t>below</a:t>
            </a:r>
            <a:r>
              <a:rPr lang="en-US" smtClean="0"/>
              <a:t> Box 7 on 1099-R so payment is included as wages on line 7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After TP reaches minimum retirement age, income is reported as taxable pension</a:t>
            </a:r>
          </a:p>
          <a:p>
            <a:pPr lvl="1" eaLnBrk="1" hangingPunct="1">
              <a:lnSpc>
                <a:spcPct val="90000"/>
              </a:lnSpc>
            </a:pPr>
            <a:endParaRPr lang="en-US" smtClean="0"/>
          </a:p>
          <a:p>
            <a:pPr lvl="1" eaLnBrk="1" hangingPunct="1">
              <a:lnSpc>
                <a:spcPct val="90000"/>
              </a:lnSpc>
            </a:pPr>
            <a:endParaRPr lang="en-US" smtClean="0"/>
          </a:p>
        </p:txBody>
      </p:sp>
      <p:pic>
        <p:nvPicPr>
          <p:cNvPr id="9" name="~PP32274.WAV">
            <a:hlinkClick r:id="" action="ppaction://media"/>
          </p:cNvPr>
          <p:cNvPicPr>
            <a:picLocks noRot="1" noChangeAspect="1"/>
          </p:cNvPicPr>
          <p:nvPr>
            <a:wavAudioFile r:embed="rId1" name="~PP333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0709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20071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E1E59610-D939-4105-A91A-E29D9047AA5D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mtClean="0"/>
          </a:p>
        </p:txBody>
      </p:sp>
      <p:sp>
        <p:nvSpPr>
          <p:cNvPr id="200711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73140"/>
      </p:ext>
    </p:extLst>
  </p:cSld>
  <p:clrMapOvr>
    <a:masterClrMapping/>
  </p:clrMapOvr>
  <p:transition advTm="6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Distributions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Taxability of distributions computed separately for each 1099-R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Lump sum distribution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 Shown to right of Box 2 of Tax Wise Form 1099-R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Employee contribution in Box 5 of 1099-R – amount reported here is not taxable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smtClean="0"/>
              <a:t>Military pensions (</a:t>
            </a:r>
            <a:r>
              <a:rPr lang="en-US" sz="2800" b="1" u="sng" smtClean="0"/>
              <a:t>not taxable by NJ</a:t>
            </a:r>
            <a:r>
              <a:rPr lang="en-US" sz="2800" smtClean="0"/>
              <a:t>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Only if DFAS (Defense Finance and Accounting Service)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On 1099-R, check “Box 2” opposite boxes 10 &amp; 13 – takes income out of NJ</a:t>
            </a:r>
          </a:p>
        </p:txBody>
      </p:sp>
      <p:pic>
        <p:nvPicPr>
          <p:cNvPr id="8" name="~PP12274.WAV">
            <a:hlinkClick r:id="" action="ppaction://media"/>
          </p:cNvPr>
          <p:cNvPicPr>
            <a:picLocks noRot="1" noChangeAspect="1"/>
          </p:cNvPicPr>
          <p:nvPr>
            <a:wavAudioFile r:embed="rId1" name="~PP1130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64103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3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12/29/2011</a:t>
            </a:r>
            <a:endParaRPr lang="en-US"/>
          </a:p>
        </p:txBody>
      </p:sp>
      <p:sp>
        <p:nvSpPr>
          <p:cNvPr id="20173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903288B-AEC5-4CC7-AEE9-8BAED5279588}" type="slidenum">
              <a:rPr lang="en-US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mtClean="0"/>
          </a:p>
        </p:txBody>
      </p:sp>
      <p:sp>
        <p:nvSpPr>
          <p:cNvPr id="201735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Tax Law Training (NJ) TY2011 v11.0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49505"/>
      </p:ext>
    </p:extLst>
  </p:cSld>
  <p:clrMapOvr>
    <a:masterClrMapping/>
  </p:clrMapOvr>
  <p:transition advTm="10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8.5|7.7|10.2|7.3"/>
</p:tagLst>
</file>

<file path=ppt/theme/theme1.xml><?xml version="1.0" encoding="utf-8"?>
<a:theme xmlns:a="http://schemas.openxmlformats.org/drawingml/2006/main" name="NJ Template 06">
  <a:themeElements>
    <a:clrScheme name="NJ Template 06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NJ Template 06">
      <a:majorFont>
        <a:latin typeface="Calibri"/>
        <a:ea typeface="ＭＳ Ｐゴシック"/>
        <a:cs typeface="ＭＳ Ｐゴシック"/>
      </a:majorFont>
      <a:minorFont>
        <a:latin typeface="Calibri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Arial" charset="0"/>
          </a:defRPr>
        </a:defPPr>
      </a:lstStyle>
    </a:lnDef>
  </a:objectDefaults>
  <a:extraClrSchemeLst>
    <a:extraClrScheme>
      <a:clrScheme name="NJ Template 06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J Template 06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J Template 06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J Template 06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J Template 06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J Template 06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J Template 06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J Template 06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J Template 06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J Template 06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4491 NJ</Template>
  <TotalTime>0</TotalTime>
  <Words>1695</Words>
  <Application>Microsoft Office PowerPoint</Application>
  <PresentationFormat>On-screen Show (4:3)</PresentationFormat>
  <Paragraphs>337</Paragraphs>
  <Slides>25</Slides>
  <Notes>23</Notes>
  <HiddenSlides>0</HiddenSlides>
  <MMClips>25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NJ Template 06</vt:lpstr>
      <vt:lpstr>Retirement Income</vt:lpstr>
      <vt:lpstr>Types Of Retirement Income</vt:lpstr>
      <vt:lpstr>Kinds of Report Forms See 4012 Tab 2</vt:lpstr>
      <vt:lpstr>Form 1099-R</vt:lpstr>
      <vt:lpstr>Form CSA 1099R</vt:lpstr>
      <vt:lpstr>Data entry</vt:lpstr>
      <vt:lpstr>Taxability Of Proceeds</vt:lpstr>
      <vt:lpstr>Disability Income Form </vt:lpstr>
      <vt:lpstr>Distributions</vt:lpstr>
      <vt:lpstr>Partially Taxable Distribution Simplified Rule</vt:lpstr>
      <vt:lpstr>Pension Distribution Special Case</vt:lpstr>
      <vt:lpstr>Problem</vt:lpstr>
      <vt:lpstr>1099R: TaxWise Computation</vt:lpstr>
      <vt:lpstr>PowerPoint Presentation</vt:lpstr>
      <vt:lpstr>Problem Extra Credit</vt:lpstr>
      <vt:lpstr>Railroad Benefits Tier 2 Benefits (Pension)</vt:lpstr>
      <vt:lpstr>Railroad Retirement (RR) Benefits Tier 2</vt:lpstr>
      <vt:lpstr>IRAs –  Individual Retirement Arrangements</vt:lpstr>
      <vt:lpstr>Traditional IRA </vt:lpstr>
      <vt:lpstr>Qualified Charitable Distributions</vt:lpstr>
      <vt:lpstr>Nondeductible IRA </vt:lpstr>
      <vt:lpstr>Roth IRA </vt:lpstr>
      <vt:lpstr>Penalties</vt:lpstr>
      <vt:lpstr>Form 5329 – Exclusions to 1099-R Code 1 Penalty</vt:lpstr>
      <vt:lpstr>401-K Plans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Retirement Income</dc:title>
  <dc:creator>HershAl</dc:creator>
  <cp:lastModifiedBy>HershAl</cp:lastModifiedBy>
  <cp:revision>2</cp:revision>
  <dcterms:created xsi:type="dcterms:W3CDTF">2012-01-07T00:34:22Z</dcterms:created>
  <dcterms:modified xsi:type="dcterms:W3CDTF">2012-01-07T00:34:24Z</dcterms:modified>
</cp:coreProperties>
</file>